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04" d="100"/>
          <a:sy n="104" d="100"/>
        </p:scale>
        <p:origin x="6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151848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7856B-9CE9-4D87-939A-E6273D968ED9}"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115436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7856B-9CE9-4D87-939A-E6273D968ED9}"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55539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7856B-9CE9-4D87-939A-E6273D968ED9}"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28804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7856B-9CE9-4D87-939A-E6273D968ED9}"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403931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37856B-9CE9-4D87-939A-E6273D968ED9}"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28166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37856B-9CE9-4D87-939A-E6273D968ED9}" type="datetimeFigureOut">
              <a:rPr lang="en-GB" smtClean="0"/>
              <a:t>27/06/2023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324729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37856B-9CE9-4D87-939A-E6273D968ED9}" type="datetimeFigureOut">
              <a:rPr lang="en-GB" smtClean="0"/>
              <a:t>27/06/2023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336043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7856B-9CE9-4D87-939A-E6273D968ED9}" type="datetimeFigureOut">
              <a:rPr lang="en-GB" smtClean="0"/>
              <a:t>27/06/2023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203564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7856B-9CE9-4D87-939A-E6273D968ED9}"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148494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7856B-9CE9-4D87-939A-E6273D968ED9}"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EE13D3-75FD-4C21-B4A9-A3DFE92AC789}" type="slidenum">
              <a:rPr lang="en-GB" smtClean="0"/>
              <a:t>‹#›</a:t>
            </a:fld>
            <a:endParaRPr lang="en-GB"/>
          </a:p>
        </p:txBody>
      </p:sp>
    </p:spTree>
    <p:extLst>
      <p:ext uri="{BB962C8B-B14F-4D97-AF65-F5344CB8AC3E}">
        <p14:creationId xmlns:p14="http://schemas.microsoft.com/office/powerpoint/2010/main" val="11712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95319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go.walsall.gov.uk/sites/default/files/2022-09/Local%20Plans%20Policies%20Map%20Adopted.pdf" TargetMode="External"/><Relationship Id="rId5" Type="http://schemas.openxmlformats.org/officeDocument/2006/relationships/hyperlink" Target="https://go.walsall.gov.uk/sites/default/files/2022-09/SAD%20Adopted_0.pdf" TargetMode="External"/><Relationship Id="rId4" Type="http://schemas.openxmlformats.org/officeDocument/2006/relationships/hyperlink" Target="https://cmispublic.walsall.gov.uk/cmis/Document.ashx?czJKcaeAi5tUFL1DTL2UE4zNRBcoShgo=2qniwkFmT3LlJc8PtRsgaBds5BgAClV4qm%2B1a88cjgiGz%2BZbO4EprQ%3D%3D&amp;rUzwRPf%2BZ3zd4E7Ikn8Lyw%3D%3D=pwRE6AGJFLDNlh225F5QMaQWCtPHwdhUfCZ%2FLUQzgA2uL5jNRG4jdQ%3D%3D&amp;mCTIbCubSFfXsDGW9IXnlg%3D%3D=hFflUdN3100%3D&amp;kCx1AnS9%2FpWZQ40DXFvdEw%3D%3D=hFflUdN3100%3D&amp;uJovDxwdjMPoYv%2BAJvYtyA%3D%3D=ctNJFf55vVA%3D&amp;FgPlIEJYlotS%2BYGoBi5olA%3D%3D=NHdURQburHA%3D&amp;d9Qjj0ag1Pd993jsyOJqFvmyB7X0CSQK=ctNJFf55vVA%3D&amp;WGewmoAfeNR9xqBux0r1Q8Za60lavYmz=ctNJFf55vVA%3D&amp;WGewmoAfeNQ16B2MHuCpMRKZMwaG1PaO=ctNJFf55vVA%3D%7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blackcountryplan.dudley.gov.uk/t2/p5/"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ssets.publishing.service.gov.uk/government/uploads/system/uploads/attachment_data/file/1009793/NMDC_Part_1_The_Coding_Process.pdf" TargetMode="External"/><Relationship Id="rId1" Type="http://schemas.openxmlformats.org/officeDocument/2006/relationships/slideLayout" Target="../slideLayouts/slideLayout2.xml"/><Relationship Id="rId5" Type="http://schemas.openxmlformats.org/officeDocument/2006/relationships/hyperlink" Target="https://eur02.safelinks.protection.outlook.com/?url=https%3A%2F%2Fwww.surveymonkey.co.uk%2Fr%2Flichfielddistrictdesigncodesurvey&amp;data=05%7C01%7CSam.Oguz%40bdp.com%7C13169015b94947500c4c08db306f9ec6%7C40f4096c6d404821a38016520cde7af3%7C0%7C0%7C638157028177676351%7CUnknown%7CTWFpbGZsb3d8eyJWIjoiMC4wLjAwMDAiLCJQIjoiV2luMzIiLCJBTiI6Ik1haWwiLCJXVCI6Mn0%3D%7C3000%7C%7C%7C&amp;sdata=A1L%2BKlt7celluipQKq6fLsK6QzoliURyr7Y%2FXoiMYwk%3D&amp;reserved=0" TargetMode="External"/><Relationship Id="rId4" Type="http://schemas.openxmlformats.org/officeDocument/2006/relationships/hyperlink" Target="https://teams.microsoft.com/l/meetup-join/19%3ameeting_NWY0YzNjYjctNmI2MC00MDc0LWJlN2ItYzYzOTJiMmJlNjYy%40thread.v2/0?context=%7B%22Tid%22%3A%2240f4096c-6d40-4821-a380-16520cde7af3%22%2C%22Oid%22%3A%229bd9cff3-360d-43b9-8af5-b9849f2080f9%22%2C%22IsBroadcastMeeting%22%3Atrue%2C%22role%22%3A%22a%22%7D&amp;btype=a&amp;role=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assets.publishing.service.gov.uk/government/uploads/system/uploads/attachment_data/file/918429/ltn-1-07_Traffic-calming-guidance.pdf"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5" descr="Aerial view of a winding road in a forest during winter">
            <a:extLst>
              <a:ext uri="{FF2B5EF4-FFF2-40B4-BE49-F238E27FC236}">
                <a16:creationId xmlns:a16="http://schemas.microsoft.com/office/drawing/2014/main" id="{3F70B4A3-866D-3B76-BF6D-BE5BADFFA09C}"/>
              </a:ext>
            </a:extLst>
          </p:cNvPr>
          <p:cNvPicPr>
            <a:picLocks noChangeAspect="1"/>
          </p:cNvPicPr>
          <p:nvPr/>
        </p:nvPicPr>
        <p:blipFill rotWithShape="1">
          <a:blip r:embed="rId2"/>
          <a:srcRect l="7829" r="21071"/>
          <a:stretch/>
        </p:blipFill>
        <p:spPr>
          <a:xfrm>
            <a:off x="2642616" y="10"/>
            <a:ext cx="6501384" cy="6857990"/>
          </a:xfrm>
          <a:prstGeom prst="rect">
            <a:avLst/>
          </a:prstGeom>
        </p:spPr>
      </p:pic>
      <p:sp>
        <p:nvSpPr>
          <p:cNvPr id="29"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5" y="1122363"/>
            <a:ext cx="3017520" cy="3204134"/>
          </a:xfrm>
        </p:spPr>
        <p:txBody>
          <a:bodyPr anchor="b">
            <a:normAutofit/>
          </a:bodyPr>
          <a:lstStyle/>
          <a:p>
            <a:pPr algn="l"/>
            <a:r>
              <a:rPr lang="en-GB" sz="4200"/>
              <a:t>Stonnall Campaigns About Roads</a:t>
            </a:r>
          </a:p>
        </p:txBody>
      </p:sp>
      <p:sp>
        <p:nvSpPr>
          <p:cNvPr id="3" name="Subtitle 2"/>
          <p:cNvSpPr>
            <a:spLocks noGrp="1"/>
          </p:cNvSpPr>
          <p:nvPr>
            <p:ph type="subTitle" idx="1"/>
          </p:nvPr>
        </p:nvSpPr>
        <p:spPr>
          <a:xfrm>
            <a:off x="344814" y="4707258"/>
            <a:ext cx="3017519" cy="1208141"/>
          </a:xfrm>
        </p:spPr>
        <p:txBody>
          <a:bodyPr>
            <a:normAutofit/>
          </a:bodyPr>
          <a:lstStyle/>
          <a:p>
            <a:pPr algn="l"/>
            <a:r>
              <a:rPr lang="en-GB" sz="1700" dirty="0"/>
              <a:t>31/03/2023</a:t>
            </a:r>
          </a:p>
          <a:p>
            <a:pPr algn="l"/>
            <a:endParaRPr lang="en-GB" sz="1700" dirty="0"/>
          </a:p>
        </p:txBody>
      </p:sp>
      <p:sp>
        <p:nvSpPr>
          <p:cNvPr id="30"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75D1DB-77AA-668C-0942-81F497F9A4E0}"/>
              </a:ext>
            </a:extLst>
          </p:cNvPr>
          <p:cNvPicPr>
            <a:picLocks noChangeAspect="1"/>
          </p:cNvPicPr>
          <p:nvPr/>
        </p:nvPicPr>
        <p:blipFill>
          <a:blip r:embed="rId3"/>
          <a:stretch>
            <a:fillRect/>
          </a:stretch>
        </p:blipFill>
        <p:spPr>
          <a:xfrm>
            <a:off x="325187" y="5311329"/>
            <a:ext cx="1425458" cy="1350791"/>
          </a:xfrm>
          <a:prstGeom prst="rect">
            <a:avLst/>
          </a:prstGeom>
        </p:spPr>
      </p:pic>
    </p:spTree>
    <p:extLst>
      <p:ext uri="{BB962C8B-B14F-4D97-AF65-F5344CB8AC3E}">
        <p14:creationId xmlns:p14="http://schemas.microsoft.com/office/powerpoint/2010/main" val="271447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7CB4EF-4DFE-7872-4E79-73D49E4DA89F}"/>
              </a:ext>
            </a:extLst>
          </p:cNvPr>
          <p:cNvPicPr>
            <a:picLocks noGrp="1" noChangeAspect="1"/>
          </p:cNvPicPr>
          <p:nvPr>
            <p:ph idx="1"/>
          </p:nvPr>
        </p:nvPicPr>
        <p:blipFill>
          <a:blip r:embed="rId2"/>
          <a:stretch>
            <a:fillRect/>
          </a:stretch>
        </p:blipFill>
        <p:spPr>
          <a:xfrm>
            <a:off x="570109" y="2132856"/>
            <a:ext cx="2849047" cy="3960440"/>
          </a:xfrm>
        </p:spPr>
      </p:pic>
      <p:pic>
        <p:nvPicPr>
          <p:cNvPr id="7" name="Picture 6">
            <a:extLst>
              <a:ext uri="{FF2B5EF4-FFF2-40B4-BE49-F238E27FC236}">
                <a16:creationId xmlns:a16="http://schemas.microsoft.com/office/drawing/2014/main" id="{59B4B55E-21AB-3635-6F18-D607235526B6}"/>
              </a:ext>
            </a:extLst>
          </p:cNvPr>
          <p:cNvPicPr>
            <a:picLocks noChangeAspect="1"/>
          </p:cNvPicPr>
          <p:nvPr/>
        </p:nvPicPr>
        <p:blipFill>
          <a:blip r:embed="rId3"/>
          <a:stretch>
            <a:fillRect/>
          </a:stretch>
        </p:blipFill>
        <p:spPr>
          <a:xfrm>
            <a:off x="575025" y="352913"/>
            <a:ext cx="7812360" cy="2087263"/>
          </a:xfrm>
          <a:prstGeom prst="rect">
            <a:avLst/>
          </a:prstGeom>
        </p:spPr>
      </p:pic>
      <p:sp>
        <p:nvSpPr>
          <p:cNvPr id="2" name="TextBox 1">
            <a:extLst>
              <a:ext uri="{FF2B5EF4-FFF2-40B4-BE49-F238E27FC236}">
                <a16:creationId xmlns:a16="http://schemas.microsoft.com/office/drawing/2014/main" id="{06891ECB-73AE-BCD3-C1E7-C2708C0A3CD6}"/>
              </a:ext>
            </a:extLst>
          </p:cNvPr>
          <p:cNvSpPr txBox="1"/>
          <p:nvPr/>
        </p:nvSpPr>
        <p:spPr>
          <a:xfrm>
            <a:off x="3995936" y="2410852"/>
            <a:ext cx="4680520" cy="4247317"/>
          </a:xfrm>
          <a:prstGeom prst="rect">
            <a:avLst/>
          </a:prstGeom>
          <a:solidFill>
            <a:schemeClr val="accent3">
              <a:lumMod val="40000"/>
              <a:lumOff val="60000"/>
            </a:schemeClr>
          </a:solidFill>
        </p:spPr>
        <p:txBody>
          <a:bodyPr wrap="square" rtlCol="0">
            <a:spAutoFit/>
          </a:bodyPr>
          <a:lstStyle/>
          <a:p>
            <a:r>
              <a:rPr lang="en-GB" dirty="0"/>
              <a:t>Latest Update:</a:t>
            </a:r>
          </a:p>
          <a:p>
            <a:endParaRPr lang="en-GB" dirty="0"/>
          </a:p>
          <a:p>
            <a:pPr marL="285750" indent="-285750">
              <a:buFont typeface="Arial" panose="020B0604020202020204" pitchFamily="34" charset="0"/>
              <a:buChar char="•"/>
            </a:pPr>
            <a:r>
              <a:rPr lang="en-GB" sz="1400" dirty="0"/>
              <a:t>Walsall council plan to develop their own WLP (Walsall Local Plan).</a:t>
            </a:r>
          </a:p>
          <a:p>
            <a:pPr marL="285750" indent="-285750">
              <a:buFont typeface="Arial" panose="020B0604020202020204" pitchFamily="34" charset="0"/>
              <a:buChar char="•"/>
            </a:pPr>
            <a:r>
              <a:rPr lang="en-GB" sz="1400" dirty="0"/>
              <a:t>This plan will be based on the BCP (Black Country Plan) and will most likely adopt the proposed development sites.</a:t>
            </a:r>
          </a:p>
          <a:p>
            <a:pPr marL="285750" indent="-285750">
              <a:buFont typeface="Arial" panose="020B0604020202020204" pitchFamily="34" charset="0"/>
              <a:buChar char="•"/>
            </a:pPr>
            <a:r>
              <a:rPr lang="en-GB" sz="1400" dirty="0"/>
              <a:t>Lichfield has submitted its housing offer of approximately 2000 homes.</a:t>
            </a:r>
          </a:p>
          <a:p>
            <a:pPr marL="285750" indent="-285750">
              <a:buFont typeface="Arial" panose="020B0604020202020204" pitchFamily="34" charset="0"/>
              <a:buChar char="•"/>
            </a:pPr>
            <a:r>
              <a:rPr lang="en-GB" sz="1400" dirty="0"/>
              <a:t>Sept 2023 the WLP should be available for consultation.</a:t>
            </a:r>
          </a:p>
          <a:p>
            <a:pPr marL="285750" indent="-285750">
              <a:buFont typeface="Arial" panose="020B0604020202020204" pitchFamily="34" charset="0"/>
              <a:buChar char="•"/>
            </a:pPr>
            <a:r>
              <a:rPr lang="en-GB" sz="1400" dirty="0"/>
              <a:t>Sept 2024 final consultation of the WLP</a:t>
            </a:r>
          </a:p>
          <a:p>
            <a:pPr marL="285750" indent="-285750">
              <a:buFont typeface="Arial" panose="020B0604020202020204" pitchFamily="34" charset="0"/>
              <a:buChar char="•"/>
            </a:pPr>
            <a:r>
              <a:rPr lang="en-GB" sz="1400" dirty="0"/>
              <a:t>March 2026 WLP submitted</a:t>
            </a:r>
          </a:p>
          <a:p>
            <a:endParaRPr lang="en-GB" sz="1400" dirty="0"/>
          </a:p>
          <a:p>
            <a:r>
              <a:rPr lang="en-GB" sz="1200" dirty="0">
                <a:hlinkClick r:id="rId4"/>
              </a:rPr>
              <a:t>Microsoft Word - 5. Black Country Plan - Walsall Local Plan</a:t>
            </a:r>
            <a:endParaRPr lang="en-GB" sz="1200" dirty="0"/>
          </a:p>
          <a:p>
            <a:endParaRPr lang="en-GB" sz="1200" dirty="0"/>
          </a:p>
          <a:p>
            <a:r>
              <a:rPr lang="en-GB" sz="1200" dirty="0">
                <a:hlinkClick r:id="rId5"/>
              </a:rPr>
              <a:t>Walsall Site Allocation Document - Adopted January 2019</a:t>
            </a:r>
            <a:endParaRPr lang="en-GB" sz="1200" dirty="0"/>
          </a:p>
          <a:p>
            <a:endParaRPr lang="en-GB" dirty="0"/>
          </a:p>
          <a:p>
            <a:r>
              <a:rPr lang="en-GB" sz="1200" dirty="0">
                <a:hlinkClick r:id="rId6"/>
              </a:rPr>
              <a:t>Local Plans Policies Map Adopted.pdf (walsall.gov.uk)</a:t>
            </a:r>
            <a:endParaRPr lang="en-GB" sz="1200" dirty="0"/>
          </a:p>
        </p:txBody>
      </p:sp>
    </p:spTree>
    <p:extLst>
      <p:ext uri="{BB962C8B-B14F-4D97-AF65-F5344CB8AC3E}">
        <p14:creationId xmlns:p14="http://schemas.microsoft.com/office/powerpoint/2010/main" val="28956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EA1EDFA-27C8-F289-95EB-0551A1C6B6D7}"/>
              </a:ext>
            </a:extLst>
          </p:cNvPr>
          <p:cNvPicPr>
            <a:picLocks noChangeAspect="1"/>
          </p:cNvPicPr>
          <p:nvPr/>
        </p:nvPicPr>
        <p:blipFill>
          <a:blip r:embed="rId2"/>
          <a:stretch>
            <a:fillRect/>
          </a:stretch>
        </p:blipFill>
        <p:spPr>
          <a:xfrm>
            <a:off x="3923928" y="1086608"/>
            <a:ext cx="267069" cy="253080"/>
          </a:xfrm>
          <a:prstGeom prst="rect">
            <a:avLst/>
          </a:prstGeom>
        </p:spPr>
      </p:pic>
      <p:sp>
        <p:nvSpPr>
          <p:cNvPr id="103" name="Star: 5 Points 102">
            <a:extLst>
              <a:ext uri="{FF2B5EF4-FFF2-40B4-BE49-F238E27FC236}">
                <a16:creationId xmlns:a16="http://schemas.microsoft.com/office/drawing/2014/main" id="{A0A1C6DF-EC0D-07E9-78C3-6A4F33357784}"/>
              </a:ext>
            </a:extLst>
          </p:cNvPr>
          <p:cNvSpPr/>
          <p:nvPr/>
        </p:nvSpPr>
        <p:spPr>
          <a:xfrm>
            <a:off x="6084168" y="999840"/>
            <a:ext cx="144016" cy="116298"/>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04" name="Star: 5 Points 103">
            <a:extLst>
              <a:ext uri="{FF2B5EF4-FFF2-40B4-BE49-F238E27FC236}">
                <a16:creationId xmlns:a16="http://schemas.microsoft.com/office/drawing/2014/main" id="{BAF6A2E1-03DB-ADB5-B42C-28A44750B7CF}"/>
              </a:ext>
            </a:extLst>
          </p:cNvPr>
          <p:cNvSpPr/>
          <p:nvPr/>
        </p:nvSpPr>
        <p:spPr>
          <a:xfrm>
            <a:off x="5109431" y="4605029"/>
            <a:ext cx="144016" cy="116298"/>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nvGrpSpPr>
          <p:cNvPr id="107" name="Group 106">
            <a:extLst>
              <a:ext uri="{FF2B5EF4-FFF2-40B4-BE49-F238E27FC236}">
                <a16:creationId xmlns:a16="http://schemas.microsoft.com/office/drawing/2014/main" id="{BC17D9FE-E2B9-21F6-D319-305F09ADA628}"/>
              </a:ext>
            </a:extLst>
          </p:cNvPr>
          <p:cNvGrpSpPr/>
          <p:nvPr/>
        </p:nvGrpSpPr>
        <p:grpSpPr>
          <a:xfrm>
            <a:off x="21724" y="0"/>
            <a:ext cx="9085014" cy="6525344"/>
            <a:chOff x="0" y="7992"/>
            <a:chExt cx="9085014" cy="6525344"/>
          </a:xfrm>
        </p:grpSpPr>
        <p:sp>
          <p:nvSpPr>
            <p:cNvPr id="36" name="TextBox 35">
              <a:extLst>
                <a:ext uri="{FF2B5EF4-FFF2-40B4-BE49-F238E27FC236}">
                  <a16:creationId xmlns:a16="http://schemas.microsoft.com/office/drawing/2014/main" id="{31B1423E-E73F-9021-7F7F-E75C171F53D5}"/>
                </a:ext>
              </a:extLst>
            </p:cNvPr>
            <p:cNvSpPr txBox="1"/>
            <p:nvPr/>
          </p:nvSpPr>
          <p:spPr>
            <a:xfrm>
              <a:off x="5040056" y="4662024"/>
              <a:ext cx="3960440" cy="1600438"/>
            </a:xfrm>
            <a:prstGeom prst="rect">
              <a:avLst/>
            </a:prstGeom>
            <a:noFill/>
          </p:spPr>
          <p:txBody>
            <a:bodyPr wrap="square" rtlCol="0">
              <a:spAutoFit/>
            </a:bodyPr>
            <a:lstStyle/>
            <a:p>
              <a:r>
                <a:rPr lang="en-GB" sz="1400" dirty="0"/>
                <a:t>Home Farm ~ 800 by 2039, total capacity 1,417</a:t>
              </a:r>
            </a:p>
            <a:p>
              <a:endParaRPr lang="en-GB" sz="1400" dirty="0"/>
            </a:p>
            <a:p>
              <a:r>
                <a:rPr lang="en-GB" sz="1400" dirty="0"/>
                <a:t>Pacific Nurseries ~ 415</a:t>
              </a:r>
            </a:p>
            <a:p>
              <a:endParaRPr lang="en-GB" sz="1400" dirty="0"/>
            </a:p>
            <a:p>
              <a:r>
                <a:rPr lang="en-GB" sz="1400" dirty="0"/>
                <a:t>Queslett Road ~ 1480</a:t>
              </a:r>
            </a:p>
            <a:p>
              <a:endParaRPr lang="en-GB" sz="1400" dirty="0"/>
            </a:p>
            <a:p>
              <a:r>
                <a:rPr lang="en-GB" sz="1400" dirty="0"/>
                <a:t>Stonnall Road ~ 363 </a:t>
              </a:r>
            </a:p>
          </p:txBody>
        </p:sp>
        <p:grpSp>
          <p:nvGrpSpPr>
            <p:cNvPr id="106" name="Group 105">
              <a:extLst>
                <a:ext uri="{FF2B5EF4-FFF2-40B4-BE49-F238E27FC236}">
                  <a16:creationId xmlns:a16="http://schemas.microsoft.com/office/drawing/2014/main" id="{A4A99790-518F-7D33-BAF0-CAB1DFBBF30A}"/>
                </a:ext>
              </a:extLst>
            </p:cNvPr>
            <p:cNvGrpSpPr/>
            <p:nvPr/>
          </p:nvGrpSpPr>
          <p:grpSpPr>
            <a:xfrm>
              <a:off x="0" y="7992"/>
              <a:ext cx="9085014" cy="6525344"/>
              <a:chOff x="0" y="7992"/>
              <a:chExt cx="9085014" cy="6525344"/>
            </a:xfrm>
          </p:grpSpPr>
          <p:grpSp>
            <p:nvGrpSpPr>
              <p:cNvPr id="90" name="Group 89">
                <a:extLst>
                  <a:ext uri="{FF2B5EF4-FFF2-40B4-BE49-F238E27FC236}">
                    <a16:creationId xmlns:a16="http://schemas.microsoft.com/office/drawing/2014/main" id="{551C76F4-1ACD-DEE0-0C3F-1A79CF93C571}"/>
                  </a:ext>
                </a:extLst>
              </p:cNvPr>
              <p:cNvGrpSpPr/>
              <p:nvPr/>
            </p:nvGrpSpPr>
            <p:grpSpPr>
              <a:xfrm>
                <a:off x="0" y="7992"/>
                <a:ext cx="9085014" cy="6525344"/>
                <a:chOff x="58986" y="166328"/>
                <a:chExt cx="9085014" cy="6525344"/>
              </a:xfrm>
            </p:grpSpPr>
            <p:grpSp>
              <p:nvGrpSpPr>
                <p:cNvPr id="68" name="Group 67">
                  <a:extLst>
                    <a:ext uri="{FF2B5EF4-FFF2-40B4-BE49-F238E27FC236}">
                      <a16:creationId xmlns:a16="http://schemas.microsoft.com/office/drawing/2014/main" id="{3DD6C6EC-3033-7170-1D99-A578C4DAE701}"/>
                    </a:ext>
                  </a:extLst>
                </p:cNvPr>
                <p:cNvGrpSpPr/>
                <p:nvPr/>
              </p:nvGrpSpPr>
              <p:grpSpPr>
                <a:xfrm>
                  <a:off x="58986" y="166328"/>
                  <a:ext cx="9085014" cy="6525344"/>
                  <a:chOff x="58986" y="166328"/>
                  <a:chExt cx="9085014" cy="6525344"/>
                </a:xfrm>
              </p:grpSpPr>
              <p:pic>
                <p:nvPicPr>
                  <p:cNvPr id="9" name="Picture 8">
                    <a:extLst>
                      <a:ext uri="{FF2B5EF4-FFF2-40B4-BE49-F238E27FC236}">
                        <a16:creationId xmlns:a16="http://schemas.microsoft.com/office/drawing/2014/main" id="{DCC52793-E892-44E2-27D0-2CC016D3F1AA}"/>
                      </a:ext>
                    </a:extLst>
                  </p:cNvPr>
                  <p:cNvPicPr>
                    <a:picLocks noChangeAspect="1"/>
                  </p:cNvPicPr>
                  <p:nvPr/>
                </p:nvPicPr>
                <p:blipFill>
                  <a:blip r:embed="rId3"/>
                  <a:stretch>
                    <a:fillRect/>
                  </a:stretch>
                </p:blipFill>
                <p:spPr>
                  <a:xfrm>
                    <a:off x="58986" y="166328"/>
                    <a:ext cx="4850760" cy="6525344"/>
                  </a:xfrm>
                  <a:prstGeom prst="rect">
                    <a:avLst/>
                  </a:prstGeom>
                </p:spPr>
              </p:pic>
              <p:pic>
                <p:nvPicPr>
                  <p:cNvPr id="3" name="Picture 2">
                    <a:extLst>
                      <a:ext uri="{FF2B5EF4-FFF2-40B4-BE49-F238E27FC236}">
                        <a16:creationId xmlns:a16="http://schemas.microsoft.com/office/drawing/2014/main" id="{41CE0E4E-7C71-9A35-CA63-1C8D4220515A}"/>
                      </a:ext>
                    </a:extLst>
                  </p:cNvPr>
                  <p:cNvPicPr>
                    <a:picLocks noChangeAspect="1"/>
                  </p:cNvPicPr>
                  <p:nvPr/>
                </p:nvPicPr>
                <p:blipFill>
                  <a:blip r:embed="rId4"/>
                  <a:stretch>
                    <a:fillRect/>
                  </a:stretch>
                </p:blipFill>
                <p:spPr>
                  <a:xfrm>
                    <a:off x="4981754" y="548680"/>
                    <a:ext cx="4162246" cy="4176464"/>
                  </a:xfrm>
                  <a:prstGeom prst="rect">
                    <a:avLst/>
                  </a:prstGeom>
                </p:spPr>
              </p:pic>
              <p:cxnSp>
                <p:nvCxnSpPr>
                  <p:cNvPr id="45" name="Connector: Elbow 44">
                    <a:extLst>
                      <a:ext uri="{FF2B5EF4-FFF2-40B4-BE49-F238E27FC236}">
                        <a16:creationId xmlns:a16="http://schemas.microsoft.com/office/drawing/2014/main" id="{1E49A770-1F14-4C1F-BE63-09ECABEC6C9D}"/>
                      </a:ext>
                    </a:extLst>
                  </p:cNvPr>
                  <p:cNvCxnSpPr>
                    <a:cxnSpLocks/>
                  </p:cNvCxnSpPr>
                  <p:nvPr/>
                </p:nvCxnSpPr>
                <p:spPr>
                  <a:xfrm rot="10800000">
                    <a:off x="3743908" y="941871"/>
                    <a:ext cx="1332148" cy="332603"/>
                  </a:xfrm>
                  <a:prstGeom prst="bentConnector3">
                    <a:avLst>
                      <a:gd name="adj1" fmla="val 12819"/>
                    </a:avLst>
                  </a:prstGeom>
                  <a:ln>
                    <a:tailEnd type="triangle"/>
                  </a:ln>
                </p:spPr>
                <p:style>
                  <a:lnRef idx="3">
                    <a:schemeClr val="dk1"/>
                  </a:lnRef>
                  <a:fillRef idx="0">
                    <a:schemeClr val="dk1"/>
                  </a:fillRef>
                  <a:effectRef idx="2">
                    <a:schemeClr val="dk1"/>
                  </a:effectRef>
                  <a:fontRef idx="minor">
                    <a:schemeClr val="tx1"/>
                  </a:fontRef>
                </p:style>
              </p:cxnSp>
              <p:cxnSp>
                <p:nvCxnSpPr>
                  <p:cNvPr id="56" name="Connector: Elbow 55">
                    <a:extLst>
                      <a:ext uri="{FF2B5EF4-FFF2-40B4-BE49-F238E27FC236}">
                        <a16:creationId xmlns:a16="http://schemas.microsoft.com/office/drawing/2014/main" id="{6B5D2850-4C50-4010-CCF9-01FBD9D56BDA}"/>
                      </a:ext>
                    </a:extLst>
                  </p:cNvPr>
                  <p:cNvCxnSpPr>
                    <a:cxnSpLocks/>
                  </p:cNvCxnSpPr>
                  <p:nvPr/>
                </p:nvCxnSpPr>
                <p:spPr>
                  <a:xfrm rot="10800000">
                    <a:off x="2771800" y="1158176"/>
                    <a:ext cx="2232248" cy="1694760"/>
                  </a:xfrm>
                  <a:prstGeom prst="bentConnector3">
                    <a:avLst>
                      <a:gd name="adj1" fmla="val 13816"/>
                    </a:avLst>
                  </a:prstGeom>
                  <a:ln>
                    <a:tailEnd type="triangle"/>
                  </a:ln>
                </p:spPr>
                <p:style>
                  <a:lnRef idx="3">
                    <a:schemeClr val="dk1"/>
                  </a:lnRef>
                  <a:fillRef idx="0">
                    <a:schemeClr val="dk1"/>
                  </a:fillRef>
                  <a:effectRef idx="2">
                    <a:schemeClr val="dk1"/>
                  </a:effectRef>
                  <a:fontRef idx="minor">
                    <a:schemeClr val="tx1"/>
                  </a:fontRef>
                </p:style>
              </p:cxnSp>
              <p:cxnSp>
                <p:nvCxnSpPr>
                  <p:cNvPr id="64" name="Connector: Elbow 63">
                    <a:extLst>
                      <a:ext uri="{FF2B5EF4-FFF2-40B4-BE49-F238E27FC236}">
                        <a16:creationId xmlns:a16="http://schemas.microsoft.com/office/drawing/2014/main" id="{F89F7D1C-6756-B7DB-63B6-B51ADC39AEA1}"/>
                      </a:ext>
                    </a:extLst>
                  </p:cNvPr>
                  <p:cNvCxnSpPr>
                    <a:cxnSpLocks/>
                  </p:cNvCxnSpPr>
                  <p:nvPr/>
                </p:nvCxnSpPr>
                <p:spPr>
                  <a:xfrm rot="10800000">
                    <a:off x="2987824" y="1592352"/>
                    <a:ext cx="2088232" cy="1593794"/>
                  </a:xfrm>
                  <a:prstGeom prst="bentConnector3">
                    <a:avLst>
                      <a:gd name="adj1" fmla="val 25916"/>
                    </a:avLst>
                  </a:prstGeom>
                  <a:ln>
                    <a:tailEnd type="triangle"/>
                  </a:ln>
                </p:spPr>
                <p:style>
                  <a:lnRef idx="3">
                    <a:schemeClr val="dk1"/>
                  </a:lnRef>
                  <a:fillRef idx="0">
                    <a:schemeClr val="dk1"/>
                  </a:fillRef>
                  <a:effectRef idx="2">
                    <a:schemeClr val="dk1"/>
                  </a:effectRef>
                  <a:fontRef idx="minor">
                    <a:schemeClr val="tx1"/>
                  </a:fontRef>
                </p:style>
              </p:cxnSp>
            </p:grpSp>
            <p:cxnSp>
              <p:nvCxnSpPr>
                <p:cNvPr id="72" name="Connector: Elbow 71">
                  <a:extLst>
                    <a:ext uri="{FF2B5EF4-FFF2-40B4-BE49-F238E27FC236}">
                      <a16:creationId xmlns:a16="http://schemas.microsoft.com/office/drawing/2014/main" id="{0A9E97A8-5704-26A3-4659-7E1F4D5A320B}"/>
                    </a:ext>
                  </a:extLst>
                </p:cNvPr>
                <p:cNvCxnSpPr>
                  <a:cxnSpLocks/>
                </p:cNvCxnSpPr>
                <p:nvPr/>
              </p:nvCxnSpPr>
              <p:spPr>
                <a:xfrm rot="16200000" flipV="1">
                  <a:off x="2258904" y="3700361"/>
                  <a:ext cx="4360412" cy="937367"/>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8" name="Connector: Elbow 77">
                  <a:extLst>
                    <a:ext uri="{FF2B5EF4-FFF2-40B4-BE49-F238E27FC236}">
                      <a16:creationId xmlns:a16="http://schemas.microsoft.com/office/drawing/2014/main" id="{836DF216-BCAC-D44B-BF7A-A1A165F9E9B9}"/>
                    </a:ext>
                  </a:extLst>
                </p:cNvPr>
                <p:cNvCxnSpPr>
                  <a:cxnSpLocks/>
                </p:cNvCxnSpPr>
                <p:nvPr/>
              </p:nvCxnSpPr>
              <p:spPr>
                <a:xfrm rot="16200000" flipV="1">
                  <a:off x="3381840" y="3755069"/>
                  <a:ext cx="2630405" cy="682126"/>
                </a:xfrm>
                <a:prstGeom prst="bentConnector3">
                  <a:avLst>
                    <a:gd name="adj1" fmla="val 67381"/>
                  </a:avLst>
                </a:prstGeom>
                <a:ln>
                  <a:tailEnd type="triangle"/>
                </a:ln>
              </p:spPr>
              <p:style>
                <a:lnRef idx="3">
                  <a:schemeClr val="dk1"/>
                </a:lnRef>
                <a:fillRef idx="0">
                  <a:schemeClr val="dk1"/>
                </a:fillRef>
                <a:effectRef idx="2">
                  <a:schemeClr val="dk1"/>
                </a:effectRef>
                <a:fontRef idx="minor">
                  <a:schemeClr val="tx1"/>
                </a:fontRef>
              </p:style>
            </p:cxnSp>
            <p:cxnSp>
              <p:nvCxnSpPr>
                <p:cNvPr id="84" name="Connector: Elbow 83">
                  <a:extLst>
                    <a:ext uri="{FF2B5EF4-FFF2-40B4-BE49-F238E27FC236}">
                      <a16:creationId xmlns:a16="http://schemas.microsoft.com/office/drawing/2014/main" id="{58457F21-6766-952A-4586-999C69C8C4E1}"/>
                    </a:ext>
                  </a:extLst>
                </p:cNvPr>
                <p:cNvCxnSpPr>
                  <a:cxnSpLocks/>
                </p:cNvCxnSpPr>
                <p:nvPr/>
              </p:nvCxnSpPr>
              <p:spPr>
                <a:xfrm rot="16200000" flipV="1">
                  <a:off x="3565874" y="4510863"/>
                  <a:ext cx="2068936" cy="736778"/>
                </a:xfrm>
                <a:prstGeom prst="bentConnector3">
                  <a:avLst>
                    <a:gd name="adj1" fmla="val 89040"/>
                  </a:avLst>
                </a:prstGeom>
                <a:ln>
                  <a:tailEnd type="triangle"/>
                </a:ln>
              </p:spPr>
              <p:style>
                <a:lnRef idx="3">
                  <a:schemeClr val="dk1"/>
                </a:lnRef>
                <a:fillRef idx="0">
                  <a:schemeClr val="dk1"/>
                </a:fillRef>
                <a:effectRef idx="2">
                  <a:schemeClr val="dk1"/>
                </a:effectRef>
                <a:fontRef idx="minor">
                  <a:schemeClr val="tx1"/>
                </a:fontRef>
              </p:style>
            </p:cxnSp>
          </p:grpSp>
          <p:sp>
            <p:nvSpPr>
              <p:cNvPr id="105" name="Rectangle 104">
                <a:extLst>
                  <a:ext uri="{FF2B5EF4-FFF2-40B4-BE49-F238E27FC236}">
                    <a16:creationId xmlns:a16="http://schemas.microsoft.com/office/drawing/2014/main" id="{6854EC71-23FD-B0D8-1E90-08ED4747DD85}"/>
                  </a:ext>
                </a:extLst>
              </p:cNvPr>
              <p:cNvSpPr/>
              <p:nvPr/>
            </p:nvSpPr>
            <p:spPr>
              <a:xfrm>
                <a:off x="4788024" y="68296"/>
                <a:ext cx="1008112" cy="21389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grpSp>
      <p:graphicFrame>
        <p:nvGraphicFramePr>
          <p:cNvPr id="2" name="Object 1">
            <a:extLst>
              <a:ext uri="{FF2B5EF4-FFF2-40B4-BE49-F238E27FC236}">
                <a16:creationId xmlns:a16="http://schemas.microsoft.com/office/drawing/2014/main" id="{B84967DD-9050-8D42-13D9-F282AAFDAAAE}"/>
              </a:ext>
            </a:extLst>
          </p:cNvPr>
          <p:cNvGraphicFramePr>
            <a:graphicFrameLocks noChangeAspect="1"/>
          </p:cNvGraphicFramePr>
          <p:nvPr>
            <p:extLst>
              <p:ext uri="{D42A27DB-BD31-4B8C-83A1-F6EECF244321}">
                <p14:modId xmlns:p14="http://schemas.microsoft.com/office/powerpoint/2010/main" val="3462695210"/>
              </p:ext>
            </p:extLst>
          </p:nvPr>
        </p:nvGraphicFramePr>
        <p:xfrm>
          <a:off x="7236296" y="5484660"/>
          <a:ext cx="1660525" cy="525463"/>
        </p:xfrm>
        <a:graphic>
          <a:graphicData uri="http://schemas.openxmlformats.org/presentationml/2006/ole">
            <mc:AlternateContent xmlns:mc="http://schemas.openxmlformats.org/markup-compatibility/2006">
              <mc:Choice xmlns:v="urn:schemas-microsoft-com:vml" Requires="v">
                <p:oleObj name="Packager Shell Object" showAsIcon="1" r:id="rId5" imgW="1660680" imgH="524880" progId="Package">
                  <p:embed/>
                </p:oleObj>
              </mc:Choice>
              <mc:Fallback>
                <p:oleObj name="Packager Shell Object" showAsIcon="1" r:id="rId5" imgW="1660680" imgH="524880" progId="Package">
                  <p:embed/>
                  <p:pic>
                    <p:nvPicPr>
                      <p:cNvPr id="0" name=""/>
                      <p:cNvPicPr/>
                      <p:nvPr/>
                    </p:nvPicPr>
                    <p:blipFill>
                      <a:blip r:embed="rId6"/>
                      <a:stretch>
                        <a:fillRect/>
                      </a:stretch>
                    </p:blipFill>
                    <p:spPr>
                      <a:xfrm>
                        <a:off x="7236296" y="5484660"/>
                        <a:ext cx="1660525" cy="52546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5349D99-BC1C-0748-8A34-3EC01CF70C8E}"/>
              </a:ext>
            </a:extLst>
          </p:cNvPr>
          <p:cNvSpPr txBox="1"/>
          <p:nvPr/>
        </p:nvSpPr>
        <p:spPr>
          <a:xfrm>
            <a:off x="165228" y="6529885"/>
            <a:ext cx="8941510" cy="338554"/>
          </a:xfrm>
          <a:prstGeom prst="rect">
            <a:avLst/>
          </a:prstGeom>
          <a:noFill/>
        </p:spPr>
        <p:txBody>
          <a:bodyPr wrap="square">
            <a:spAutoFit/>
          </a:bodyPr>
          <a:lstStyle/>
          <a:p>
            <a:r>
              <a:rPr lang="en-GB" sz="1600" dirty="0">
                <a:hlinkClick r:id="rId7"/>
              </a:rPr>
              <a:t>Draft Black Country Plan 2039 (Regulation 18) Consultation | Black Country Plan (dudley.gov.uk)</a:t>
            </a:r>
            <a:endParaRPr lang="en-GB" sz="1600" dirty="0"/>
          </a:p>
        </p:txBody>
      </p:sp>
    </p:spTree>
    <p:extLst>
      <p:ext uri="{BB962C8B-B14F-4D97-AF65-F5344CB8AC3E}">
        <p14:creationId xmlns:p14="http://schemas.microsoft.com/office/powerpoint/2010/main" val="303209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D3D9-5B8D-CD72-DA7D-814223D854BA}"/>
              </a:ext>
            </a:extLst>
          </p:cNvPr>
          <p:cNvSpPr>
            <a:spLocks noGrp="1"/>
          </p:cNvSpPr>
          <p:nvPr>
            <p:ph type="title"/>
          </p:nvPr>
        </p:nvSpPr>
        <p:spPr>
          <a:xfrm>
            <a:off x="457200" y="264168"/>
            <a:ext cx="8229600" cy="603683"/>
          </a:xfrm>
        </p:spPr>
        <p:txBody>
          <a:bodyPr>
            <a:normAutofit fontScale="90000"/>
          </a:bodyPr>
          <a:lstStyle/>
          <a:p>
            <a:r>
              <a:rPr lang="en-GB" sz="3600" dirty="0"/>
              <a:t>Design Code</a:t>
            </a:r>
          </a:p>
        </p:txBody>
      </p:sp>
      <p:sp>
        <p:nvSpPr>
          <p:cNvPr id="4" name="Content Placeholder 3">
            <a:extLst>
              <a:ext uri="{FF2B5EF4-FFF2-40B4-BE49-F238E27FC236}">
                <a16:creationId xmlns:a16="http://schemas.microsoft.com/office/drawing/2014/main" id="{74AF03A6-2AA6-03AF-7C8B-CD26AC3A2790}"/>
              </a:ext>
            </a:extLst>
          </p:cNvPr>
          <p:cNvSpPr>
            <a:spLocks noGrp="1"/>
          </p:cNvSpPr>
          <p:nvPr>
            <p:ph idx="1"/>
          </p:nvPr>
        </p:nvSpPr>
        <p:spPr>
          <a:xfrm>
            <a:off x="134184" y="908720"/>
            <a:ext cx="8579296" cy="1440160"/>
          </a:xfrm>
        </p:spPr>
        <p:txBody>
          <a:bodyPr>
            <a:normAutofit/>
          </a:bodyPr>
          <a:lstStyle/>
          <a:p>
            <a:r>
              <a:rPr lang="en-GB" sz="1100" b="0" i="0" dirty="0">
                <a:effectLst/>
                <a:latin typeface="HelveticaNeueW01-55Roma"/>
              </a:rPr>
              <a:t>Lichfield District Council is seeking to engage with members of the local community on the production of a new district-wide Design Code. </a:t>
            </a:r>
          </a:p>
          <a:p>
            <a:endParaRPr lang="en-GB" sz="1100" b="0" i="0" dirty="0">
              <a:solidFill>
                <a:srgbClr val="A5ACAF"/>
              </a:solidFill>
              <a:effectLst/>
              <a:latin typeface="HelveticaNeueW01-55Roma"/>
            </a:endParaRPr>
          </a:p>
          <a:p>
            <a:r>
              <a:rPr lang="en-GB" sz="1100" b="0" i="0" dirty="0">
                <a:effectLst/>
                <a:latin typeface="HelveticaNeueW01-55Roma"/>
              </a:rPr>
              <a:t>A design code is a tool that can be used by local planning authorities, communities, and developers to deliver high quality places. It will provide clear rules for new development to adhere to, including building heights, conservation and sustainability, among other topics. The document will be built upon the 10 specific features for good design defined in the </a:t>
            </a:r>
            <a:r>
              <a:rPr lang="en-GB" sz="1100" b="0" i="0" u="none" strike="noStrike" dirty="0">
                <a:solidFill>
                  <a:srgbClr val="5E6A71"/>
                </a:solidFill>
                <a:effectLst/>
                <a:latin typeface="HelveticaNeueW01-55Roma"/>
                <a:hlinkClick r:id="rId2"/>
              </a:rPr>
              <a:t>National Model Design Code</a:t>
            </a:r>
            <a:r>
              <a:rPr lang="en-GB" sz="1100" b="0" i="0" dirty="0">
                <a:solidFill>
                  <a:srgbClr val="A5ACAF"/>
                </a:solidFill>
                <a:effectLst/>
                <a:latin typeface="HelveticaNeueW01-55Roma"/>
              </a:rPr>
              <a:t>. </a:t>
            </a:r>
            <a:r>
              <a:rPr lang="en-GB" sz="1100" b="0" i="0" dirty="0">
                <a:effectLst/>
                <a:latin typeface="HelveticaNeueW01-55Roma"/>
              </a:rPr>
              <a:t>Once adopted, the Lichfield District Design Code can be used to judge new planning applications.</a:t>
            </a:r>
          </a:p>
        </p:txBody>
      </p:sp>
      <p:pic>
        <p:nvPicPr>
          <p:cNvPr id="6" name="Picture 5">
            <a:extLst>
              <a:ext uri="{FF2B5EF4-FFF2-40B4-BE49-F238E27FC236}">
                <a16:creationId xmlns:a16="http://schemas.microsoft.com/office/drawing/2014/main" id="{C36962FC-D5FF-2546-F37F-4617A778DD31}"/>
              </a:ext>
            </a:extLst>
          </p:cNvPr>
          <p:cNvPicPr>
            <a:picLocks noChangeAspect="1"/>
          </p:cNvPicPr>
          <p:nvPr/>
        </p:nvPicPr>
        <p:blipFill rotWithShape="1">
          <a:blip r:embed="rId3"/>
          <a:srcRect l="57087"/>
          <a:stretch/>
        </p:blipFill>
        <p:spPr>
          <a:xfrm>
            <a:off x="5724128" y="2389749"/>
            <a:ext cx="3275856" cy="3594881"/>
          </a:xfrm>
          <a:prstGeom prst="rect">
            <a:avLst/>
          </a:prstGeom>
        </p:spPr>
      </p:pic>
      <p:sp>
        <p:nvSpPr>
          <p:cNvPr id="9" name="TextBox 8">
            <a:extLst>
              <a:ext uri="{FF2B5EF4-FFF2-40B4-BE49-F238E27FC236}">
                <a16:creationId xmlns:a16="http://schemas.microsoft.com/office/drawing/2014/main" id="{9F1C8CDE-9E1D-86A6-D06A-9BBC3BF92328}"/>
              </a:ext>
            </a:extLst>
          </p:cNvPr>
          <p:cNvSpPr txBox="1"/>
          <p:nvPr/>
        </p:nvSpPr>
        <p:spPr>
          <a:xfrm>
            <a:off x="457200" y="2420621"/>
            <a:ext cx="4978896" cy="3847207"/>
          </a:xfrm>
          <a:prstGeom prst="rect">
            <a:avLst/>
          </a:prstGeom>
          <a:noFill/>
        </p:spPr>
        <p:txBody>
          <a:bodyPr wrap="square">
            <a:spAutoFit/>
          </a:bodyPr>
          <a:lstStyle/>
          <a:p>
            <a:pPr algn="l"/>
            <a:r>
              <a:rPr lang="en-GB" sz="1200" b="0" i="0" u="sng" cap="all" dirty="0">
                <a:solidFill>
                  <a:srgbClr val="2D2A26"/>
                </a:solidFill>
                <a:effectLst/>
                <a:latin typeface="HelveticaNeueW01-75Bold"/>
              </a:rPr>
              <a:t>COMMUNITY SURVEY – YOUR INPUT</a:t>
            </a:r>
          </a:p>
          <a:p>
            <a:pPr algn="l"/>
            <a:endParaRPr lang="en-GB" sz="1200" b="0" i="0" cap="all" dirty="0">
              <a:solidFill>
                <a:srgbClr val="2D2A26"/>
              </a:solidFill>
              <a:effectLst/>
              <a:latin typeface="HelveticaNeueW01-75Bold"/>
            </a:endParaRPr>
          </a:p>
          <a:p>
            <a:pPr algn="l"/>
            <a:r>
              <a:rPr lang="en-GB" sz="1100" b="0" i="0" dirty="0">
                <a:effectLst/>
                <a:latin typeface="HelveticaNeueW01-55Roma"/>
              </a:rPr>
              <a:t>The survey aims to gather information from local people and provides an opportunity for you to help us produce the Design Code. We want to ensure that the code addresses the things which are important to local people.</a:t>
            </a:r>
          </a:p>
          <a:p>
            <a:pPr algn="l"/>
            <a:endParaRPr lang="en-GB" sz="1100" b="0" i="0" dirty="0">
              <a:effectLst/>
              <a:latin typeface="HelveticaNeueW01-55Roma"/>
            </a:endParaRPr>
          </a:p>
          <a:p>
            <a:pPr algn="l"/>
            <a:r>
              <a:rPr lang="en-GB" sz="1100" b="0" i="0" dirty="0">
                <a:effectLst/>
                <a:latin typeface="HelveticaNeueW01-55Roma"/>
              </a:rPr>
              <a:t>The online questionnaire contains a range of questions to help you analyse the character of your area. Your contribution will help us understand the distinct features of various locations in Lichfield District. You may complete the questionnaire individually or as a group.</a:t>
            </a:r>
          </a:p>
          <a:p>
            <a:pPr algn="l"/>
            <a:endParaRPr lang="en-GB" sz="1100" b="0" i="0" dirty="0">
              <a:effectLst/>
              <a:latin typeface="HelveticaNeueW01-55Roma"/>
            </a:endParaRPr>
          </a:p>
          <a:p>
            <a:pPr algn="l"/>
            <a:r>
              <a:rPr lang="en-GB" sz="1100" b="0" i="0" dirty="0">
                <a:effectLst/>
                <a:latin typeface="HelveticaNeueW01-55Roma"/>
              </a:rPr>
              <a:t>To encourage participation, all participants in the Community Survey will be entered into a draw for one winner to receive a high street shopping voucher worth £100.</a:t>
            </a:r>
          </a:p>
          <a:p>
            <a:pPr algn="l"/>
            <a:endParaRPr lang="en-GB" sz="1100" b="0" i="0" dirty="0">
              <a:effectLst/>
              <a:latin typeface="HelveticaNeueW01-55Roma"/>
            </a:endParaRPr>
          </a:p>
          <a:p>
            <a:r>
              <a:rPr lang="en-GB" sz="1100" b="1" i="0" u="none" strike="noStrike" dirty="0">
                <a:solidFill>
                  <a:srgbClr val="5E6A71"/>
                </a:solidFill>
                <a:effectLst/>
                <a:latin typeface="HelveticaNeueW01-55Roma"/>
                <a:hlinkClick r:id="rId4" tooltip="https://teams.microsoft.com/l/meetup-join/19%3ameeting_NWY0YzNjYjctNmI2MC00MDc0LWJlN2ItYzYzOTJiMmJlNjYy%40thread.v2/0?context=%7B%22Tid%22%3A%2240f4096c-6d40-4821-a380-16520cde7af3%22%2C%22Oid%22%3A%229bd9cff3-360d-43b9-8af5-b9849f2080f9%22%2C%22IsBroadcastMeeting%22%3Atrue%2C%22role%22%3A%22a%22%7D&amp;btype=a&amp;role=a"/>
              </a:rPr>
              <a:t>Recorded Community Webinar</a:t>
            </a:r>
            <a:r>
              <a:rPr lang="en-GB" sz="1100" b="0" i="0" dirty="0">
                <a:solidFill>
                  <a:srgbClr val="A5ACAF"/>
                </a:solidFill>
                <a:effectLst/>
                <a:latin typeface="HelveticaNeueW01-55Roma"/>
              </a:rPr>
              <a:t> </a:t>
            </a:r>
            <a:endParaRPr lang="en-GB" sz="1100" b="0" i="0" dirty="0">
              <a:effectLst/>
              <a:latin typeface="HelveticaNeueW01-55Roma"/>
            </a:endParaRPr>
          </a:p>
          <a:p>
            <a:pPr algn="l"/>
            <a:endParaRPr lang="en-GB" sz="1100" b="0" i="0" dirty="0">
              <a:effectLst/>
              <a:latin typeface="HelveticaNeueW01-55Roma"/>
            </a:endParaRPr>
          </a:p>
          <a:p>
            <a:pPr algn="l"/>
            <a:endParaRPr lang="en-GB" sz="1100" b="0" i="0" dirty="0">
              <a:effectLst/>
              <a:latin typeface="HelveticaNeueW01-55Roma"/>
            </a:endParaRPr>
          </a:p>
          <a:p>
            <a:pPr algn="l"/>
            <a:r>
              <a:rPr lang="en-GB" sz="1100" b="0" i="0" dirty="0">
                <a:effectLst/>
                <a:latin typeface="HelveticaNeueW01-55Roma"/>
              </a:rPr>
              <a:t>The survey is accessed through Survey Monkey and is accessible by clicking on the following link.</a:t>
            </a:r>
          </a:p>
          <a:p>
            <a:pPr algn="l"/>
            <a:endParaRPr lang="en-GB" sz="1100" b="0" i="0" dirty="0">
              <a:solidFill>
                <a:srgbClr val="A5ACAF"/>
              </a:solidFill>
              <a:effectLst/>
              <a:latin typeface="HelveticaNeueW01-55Roma"/>
            </a:endParaRPr>
          </a:p>
          <a:p>
            <a:pPr algn="l"/>
            <a:r>
              <a:rPr lang="en-GB" sz="1100" b="0" i="0" u="none" strike="noStrike" dirty="0">
                <a:solidFill>
                  <a:srgbClr val="5E6A71"/>
                </a:solidFill>
                <a:effectLst/>
                <a:latin typeface="HelveticaNeueW01-55Roma"/>
                <a:hlinkClick r:id="rId5"/>
              </a:rPr>
              <a:t>Lichfield District Design Code Community Survey</a:t>
            </a:r>
            <a:endParaRPr lang="en-GB" sz="1100" b="0" i="0" dirty="0">
              <a:solidFill>
                <a:srgbClr val="A5ACAF"/>
              </a:solidFill>
              <a:effectLst/>
              <a:latin typeface="HelveticaNeueW01-55Roma"/>
            </a:endParaRPr>
          </a:p>
        </p:txBody>
      </p:sp>
      <p:sp>
        <p:nvSpPr>
          <p:cNvPr id="7" name="TextBox 6">
            <a:extLst>
              <a:ext uri="{FF2B5EF4-FFF2-40B4-BE49-F238E27FC236}">
                <a16:creationId xmlns:a16="http://schemas.microsoft.com/office/drawing/2014/main" id="{069BEB81-06F2-4DF4-6462-E9A74E3A7FF7}"/>
              </a:ext>
            </a:extLst>
          </p:cNvPr>
          <p:cNvSpPr txBox="1"/>
          <p:nvPr/>
        </p:nvSpPr>
        <p:spPr>
          <a:xfrm>
            <a:off x="5724128" y="6025499"/>
            <a:ext cx="3384376" cy="461665"/>
          </a:xfrm>
          <a:prstGeom prst="rect">
            <a:avLst/>
          </a:prstGeom>
          <a:noFill/>
        </p:spPr>
        <p:txBody>
          <a:bodyPr wrap="square">
            <a:spAutoFit/>
          </a:bodyPr>
          <a:lstStyle/>
          <a:p>
            <a:r>
              <a:rPr lang="en-GB" sz="1200" dirty="0">
                <a:hlinkClick r:id="rId2"/>
              </a:rPr>
              <a:t>National Model Design Code: Part 1 - The Coding Process (publishing.service.gov.uk)</a:t>
            </a:r>
            <a:endParaRPr lang="en-GB" sz="1200" dirty="0"/>
          </a:p>
        </p:txBody>
      </p:sp>
    </p:spTree>
    <p:extLst>
      <p:ext uri="{BB962C8B-B14F-4D97-AF65-F5344CB8AC3E}">
        <p14:creationId xmlns:p14="http://schemas.microsoft.com/office/powerpoint/2010/main" val="403095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D3D9-5B8D-CD72-DA7D-814223D854BA}"/>
              </a:ext>
            </a:extLst>
          </p:cNvPr>
          <p:cNvSpPr>
            <a:spLocks noGrp="1"/>
          </p:cNvSpPr>
          <p:nvPr>
            <p:ph type="title"/>
          </p:nvPr>
        </p:nvSpPr>
        <p:spPr>
          <a:xfrm>
            <a:off x="323528" y="82795"/>
            <a:ext cx="8496944" cy="603683"/>
          </a:xfrm>
        </p:spPr>
        <p:txBody>
          <a:bodyPr>
            <a:normAutofit fontScale="90000"/>
          </a:bodyPr>
          <a:lstStyle/>
          <a:p>
            <a:r>
              <a:rPr lang="en-GB" sz="3600" dirty="0"/>
              <a:t>Road Safety or Lack Of It !</a:t>
            </a:r>
          </a:p>
        </p:txBody>
      </p:sp>
      <p:pic>
        <p:nvPicPr>
          <p:cNvPr id="5" name="Content Placeholder 4">
            <a:extLst>
              <a:ext uri="{FF2B5EF4-FFF2-40B4-BE49-F238E27FC236}">
                <a16:creationId xmlns:a16="http://schemas.microsoft.com/office/drawing/2014/main" id="{FF4ECE7C-16E5-4E81-1FB8-B83C0D97F47F}"/>
              </a:ext>
            </a:extLst>
          </p:cNvPr>
          <p:cNvPicPr>
            <a:picLocks noGrp="1" noChangeAspect="1"/>
          </p:cNvPicPr>
          <p:nvPr>
            <p:ph idx="1"/>
          </p:nvPr>
        </p:nvPicPr>
        <p:blipFill>
          <a:blip r:embed="rId2"/>
          <a:stretch>
            <a:fillRect/>
          </a:stretch>
        </p:blipFill>
        <p:spPr>
          <a:xfrm rot="16200000">
            <a:off x="930761" y="-212949"/>
            <a:ext cx="4943742" cy="6805264"/>
          </a:xfrm>
        </p:spPr>
      </p:pic>
      <p:sp>
        <p:nvSpPr>
          <p:cNvPr id="7" name="TextBox 6">
            <a:extLst>
              <a:ext uri="{FF2B5EF4-FFF2-40B4-BE49-F238E27FC236}">
                <a16:creationId xmlns:a16="http://schemas.microsoft.com/office/drawing/2014/main" id="{C8E99C7D-9ADE-8A7E-32E5-98CBA83AAAC8}"/>
              </a:ext>
            </a:extLst>
          </p:cNvPr>
          <p:cNvSpPr txBox="1"/>
          <p:nvPr/>
        </p:nvSpPr>
        <p:spPr>
          <a:xfrm>
            <a:off x="6759112" y="3597567"/>
            <a:ext cx="2399324" cy="3231654"/>
          </a:xfrm>
          <a:prstGeom prst="rect">
            <a:avLst/>
          </a:prstGeom>
          <a:noFill/>
        </p:spPr>
        <p:txBody>
          <a:bodyPr wrap="square" rtlCol="0">
            <a:spAutoFit/>
          </a:bodyPr>
          <a:lstStyle/>
          <a:p>
            <a:r>
              <a:rPr lang="en-GB" sz="1200" dirty="0"/>
              <a:t>The report is very detailed on the effectiveness of different types of traffic calming measures, clearly the cushions we have are not very effective.</a:t>
            </a:r>
          </a:p>
          <a:p>
            <a:endParaRPr lang="en-GB" sz="1200" dirty="0"/>
          </a:p>
          <a:p>
            <a:r>
              <a:rPr lang="en-GB" sz="1200" dirty="0"/>
              <a:t>Full surface humps are the most effective, pinch points only work well with higher volumes of traffic.  </a:t>
            </a:r>
          </a:p>
          <a:p>
            <a:endParaRPr lang="en-GB" sz="1200" dirty="0"/>
          </a:p>
          <a:p>
            <a:r>
              <a:rPr lang="en-GB" sz="1200" dirty="0"/>
              <a:t>Single lane chicanes are very effective in slowing vehicles into a village but must consider buses / farm traffic (these have been deployed in Hammerwich &amp; Kings Bromley effectively)</a:t>
            </a:r>
          </a:p>
        </p:txBody>
      </p:sp>
      <p:pic>
        <p:nvPicPr>
          <p:cNvPr id="8" name="Picture 7">
            <a:extLst>
              <a:ext uri="{FF2B5EF4-FFF2-40B4-BE49-F238E27FC236}">
                <a16:creationId xmlns:a16="http://schemas.microsoft.com/office/drawing/2014/main" id="{E080B7A3-D7D0-2BA4-6B48-92FE17C1E7BF}"/>
              </a:ext>
            </a:extLst>
          </p:cNvPr>
          <p:cNvPicPr>
            <a:picLocks noChangeAspect="1"/>
          </p:cNvPicPr>
          <p:nvPr/>
        </p:nvPicPr>
        <p:blipFill>
          <a:blip r:embed="rId3"/>
          <a:stretch>
            <a:fillRect/>
          </a:stretch>
        </p:blipFill>
        <p:spPr>
          <a:xfrm>
            <a:off x="6906808" y="980728"/>
            <a:ext cx="1913664" cy="2587887"/>
          </a:xfrm>
          <a:prstGeom prst="rect">
            <a:avLst/>
          </a:prstGeom>
        </p:spPr>
      </p:pic>
      <p:pic>
        <p:nvPicPr>
          <p:cNvPr id="10" name="Picture 9">
            <a:extLst>
              <a:ext uri="{FF2B5EF4-FFF2-40B4-BE49-F238E27FC236}">
                <a16:creationId xmlns:a16="http://schemas.microsoft.com/office/drawing/2014/main" id="{52E8AAC4-1D01-9392-5D6B-2342CABC6FB0}"/>
              </a:ext>
            </a:extLst>
          </p:cNvPr>
          <p:cNvPicPr>
            <a:picLocks noChangeAspect="1"/>
          </p:cNvPicPr>
          <p:nvPr/>
        </p:nvPicPr>
        <p:blipFill>
          <a:blip r:embed="rId4"/>
          <a:stretch>
            <a:fillRect/>
          </a:stretch>
        </p:blipFill>
        <p:spPr>
          <a:xfrm>
            <a:off x="5292080" y="5706169"/>
            <a:ext cx="1419225" cy="1014413"/>
          </a:xfrm>
          <a:prstGeom prst="rect">
            <a:avLst/>
          </a:prstGeom>
        </p:spPr>
      </p:pic>
      <p:pic>
        <p:nvPicPr>
          <p:cNvPr id="12" name="Picture 11">
            <a:extLst>
              <a:ext uri="{FF2B5EF4-FFF2-40B4-BE49-F238E27FC236}">
                <a16:creationId xmlns:a16="http://schemas.microsoft.com/office/drawing/2014/main" id="{7B85F983-D4A7-4C02-D19A-501E749992C0}"/>
              </a:ext>
            </a:extLst>
          </p:cNvPr>
          <p:cNvPicPr>
            <a:picLocks noChangeAspect="1"/>
          </p:cNvPicPr>
          <p:nvPr/>
        </p:nvPicPr>
        <p:blipFill>
          <a:blip r:embed="rId5"/>
          <a:stretch>
            <a:fillRect/>
          </a:stretch>
        </p:blipFill>
        <p:spPr>
          <a:xfrm>
            <a:off x="4098539" y="5706169"/>
            <a:ext cx="1130494" cy="1110396"/>
          </a:xfrm>
          <a:prstGeom prst="rect">
            <a:avLst/>
          </a:prstGeom>
        </p:spPr>
      </p:pic>
      <p:pic>
        <p:nvPicPr>
          <p:cNvPr id="14" name="Picture 13">
            <a:extLst>
              <a:ext uri="{FF2B5EF4-FFF2-40B4-BE49-F238E27FC236}">
                <a16:creationId xmlns:a16="http://schemas.microsoft.com/office/drawing/2014/main" id="{AA06E563-5DEC-BAC7-AB06-66B3F8B9AF7E}"/>
              </a:ext>
            </a:extLst>
          </p:cNvPr>
          <p:cNvPicPr>
            <a:picLocks noChangeAspect="1"/>
          </p:cNvPicPr>
          <p:nvPr/>
        </p:nvPicPr>
        <p:blipFill>
          <a:blip r:embed="rId6"/>
          <a:stretch>
            <a:fillRect/>
          </a:stretch>
        </p:blipFill>
        <p:spPr>
          <a:xfrm>
            <a:off x="3293288" y="5658177"/>
            <a:ext cx="703707" cy="1110396"/>
          </a:xfrm>
          <a:prstGeom prst="rect">
            <a:avLst/>
          </a:prstGeom>
        </p:spPr>
      </p:pic>
      <p:sp>
        <p:nvSpPr>
          <p:cNvPr id="4" name="TextBox 3">
            <a:extLst>
              <a:ext uri="{FF2B5EF4-FFF2-40B4-BE49-F238E27FC236}">
                <a16:creationId xmlns:a16="http://schemas.microsoft.com/office/drawing/2014/main" id="{E028CB71-C89E-15E1-8D53-3E7A423A7FE7}"/>
              </a:ext>
            </a:extLst>
          </p:cNvPr>
          <p:cNvSpPr txBox="1"/>
          <p:nvPr/>
        </p:nvSpPr>
        <p:spPr>
          <a:xfrm>
            <a:off x="407065" y="5906632"/>
            <a:ext cx="2712288" cy="584775"/>
          </a:xfrm>
          <a:prstGeom prst="rect">
            <a:avLst/>
          </a:prstGeom>
          <a:noFill/>
        </p:spPr>
        <p:txBody>
          <a:bodyPr wrap="square">
            <a:spAutoFit/>
          </a:bodyPr>
          <a:lstStyle/>
          <a:p>
            <a:r>
              <a:rPr lang="en-GB" sz="1600" dirty="0">
                <a:hlinkClick r:id="rId7"/>
              </a:rPr>
              <a:t>Traffic Calming (publishing.service.gov.uk)</a:t>
            </a:r>
            <a:endParaRPr lang="en-GB" sz="1600" dirty="0"/>
          </a:p>
        </p:txBody>
      </p:sp>
    </p:spTree>
    <p:extLst>
      <p:ext uri="{BB962C8B-B14F-4D97-AF65-F5344CB8AC3E}">
        <p14:creationId xmlns:p14="http://schemas.microsoft.com/office/powerpoint/2010/main" val="1950856014"/>
      </p:ext>
    </p:extLst>
  </p:cSld>
  <p:clrMapOvr>
    <a:masterClrMapping/>
  </p:clrMapOvr>
</p:sld>
</file>

<file path=ppt/theme/theme1.xml><?xml version="1.0" encoding="utf-8"?>
<a:theme xmlns:a="http://schemas.openxmlformats.org/drawingml/2006/main" name="Office Theme">
  <a:themeElements>
    <a:clrScheme name="MTC">
      <a:dk1>
        <a:sysClr val="windowText" lastClr="000000"/>
      </a:dk1>
      <a:lt1>
        <a:sysClr val="window" lastClr="FFFFFF"/>
      </a:lt1>
      <a:dk2>
        <a:srgbClr val="1F497D"/>
      </a:dk2>
      <a:lt2>
        <a:srgbClr val="EEECE1"/>
      </a:lt2>
      <a:accent1>
        <a:srgbClr val="3BA4A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224</TotalTime>
  <Words>525</Words>
  <Application>Microsoft Office PowerPoint</Application>
  <PresentationFormat>On-screen Show (4:3)</PresentationFormat>
  <Paragraphs>50</Paragraphs>
  <Slides>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Arial</vt:lpstr>
      <vt:lpstr>Calibri</vt:lpstr>
      <vt:lpstr>HelveticaNeueW01-55Roma</vt:lpstr>
      <vt:lpstr>HelveticaNeueW01-75Bold</vt:lpstr>
      <vt:lpstr>Office Theme</vt:lpstr>
      <vt:lpstr>Packager Shell Object</vt:lpstr>
      <vt:lpstr>Stonnall Campaigns About Roads</vt:lpstr>
      <vt:lpstr>PowerPoint Presentation</vt:lpstr>
      <vt:lpstr>PowerPoint Presentation</vt:lpstr>
      <vt:lpstr>Design Code</vt:lpstr>
      <vt:lpstr>Road Safety or Lack Of 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Stonnall Campaigns About Roads</dc:title>
  <dc:creator>Adrian Floyd</dc:creator>
  <cp:lastModifiedBy>Beth Parker</cp:lastModifiedBy>
  <cp:revision>15</cp:revision>
  <dcterms:created xsi:type="dcterms:W3CDTF">2023-03-31T11:44:49Z</dcterms:created>
  <dcterms:modified xsi:type="dcterms:W3CDTF">2023-06-27T20:55:22Z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c32827-0462-4e1d-a1f5-3bdfa0aaba34_Enabled">
    <vt:lpwstr>true</vt:lpwstr>
  </property>
  <property fmtid="{D5CDD505-2E9C-101B-9397-08002B2CF9AE}" pid="3" name="MSIP_Label_dcc32827-0462-4e1d-a1f5-3bdfa0aaba34_SetDate">
    <vt:lpwstr>2023-04-07T10:18:35Z</vt:lpwstr>
  </property>
  <property fmtid="{D5CDD505-2E9C-101B-9397-08002B2CF9AE}" pid="4" name="MSIP_Label_dcc32827-0462-4e1d-a1f5-3bdfa0aaba34_Method">
    <vt:lpwstr>Privileged</vt:lpwstr>
  </property>
  <property fmtid="{D5CDD505-2E9C-101B-9397-08002B2CF9AE}" pid="5" name="MSIP_Label_dcc32827-0462-4e1d-a1f5-3bdfa0aaba34_Name">
    <vt:lpwstr>Public</vt:lpwstr>
  </property>
  <property fmtid="{D5CDD505-2E9C-101B-9397-08002B2CF9AE}" pid="6" name="MSIP_Label_dcc32827-0462-4e1d-a1f5-3bdfa0aaba34_SiteId">
    <vt:lpwstr>78d71610-c4a1-4bef-9f10-0192e83ee6d8</vt:lpwstr>
  </property>
  <property fmtid="{D5CDD505-2E9C-101B-9397-08002B2CF9AE}" pid="7" name="MSIP_Label_dcc32827-0462-4e1d-a1f5-3bdfa0aaba34_ActionId">
    <vt:lpwstr>ae0bae41-f6e5-440d-9402-5f0c1267c3e5</vt:lpwstr>
  </property>
  <property fmtid="{D5CDD505-2E9C-101B-9397-08002B2CF9AE}" pid="8" name="MSIP_Label_dcc32827-0462-4e1d-a1f5-3bdfa0aaba34_ContentBits">
    <vt:lpwstr>0</vt:lpwstr>
  </property>
  <property fmtid="{D5CDD505-2E9C-101B-9397-08002B2CF9AE}" pid="9" name="MTC">
    <vt:lpwstr>c4080121acaca1f6c4ccc2deedb97f8ae5fcabfb5ce0f31e7fe06e91</vt:lpwstr>
  </property>
</Properties>
</file>